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1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6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AB8"/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3468" y="178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36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543049"/>
            <a:ext cx="9119010" cy="2241309"/>
          </a:xfrm>
        </p:spPr>
        <p:txBody>
          <a:bodyPr/>
          <a:lstStyle/>
          <a:p>
            <a:r>
              <a:rPr lang="ru" b="1" dirty="0">
                <a:latin typeface="Cera PRO" panose="00000500000000000000" pitchFamily="50" charset="0"/>
                <a:ea typeface="+mn-lt"/>
                <a:cs typeface="+mn-lt"/>
              </a:rPr>
              <a:t>Прогнозирование конечных свойств новых материалов (композиционных материалов). </a:t>
            </a:r>
            <a:endParaRPr lang="ru-RU" b="1" dirty="0">
              <a:latin typeface="Cera PRO" panose="00000500000000000000" pitchFamily="50" charset="0"/>
              <a:cs typeface="Calibri" panose="020F050202020403020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3200" b="1" dirty="0">
                <a:latin typeface="Cera PRO" panose="00000500000000000000" pitchFamily="50" charset="0"/>
              </a:rPr>
              <a:t>Шевардаев Максим Александрович</a:t>
            </a:r>
            <a:endParaRPr lang="en-US" sz="3200" b="1" dirty="0">
              <a:latin typeface="Cera PRO" panose="00000500000000000000" pitchFamily="50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24CDC0-53B7-4D7C-9A7C-9177132A9367}"/>
              </a:ext>
            </a:extLst>
          </p:cNvPr>
          <p:cNvSpPr/>
          <p:nvPr/>
        </p:nvSpPr>
        <p:spPr>
          <a:xfrm>
            <a:off x="5189043" y="6172097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Москва,</a:t>
            </a:r>
            <a:r>
              <a:rPr lang="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 20</a:t>
            </a:r>
            <a:r>
              <a:rPr lang="ru-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24</a:t>
            </a:r>
            <a:endParaRPr lang="ru-RU" b="1" dirty="0">
              <a:solidFill>
                <a:schemeClr val="bg1"/>
              </a:solidFill>
              <a:latin typeface="Cera PRO" panose="000005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5"/>
            <a:ext cx="5838899" cy="3924770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Наилучший результат по метрике коэффициента детерминации (объясненная дисперсия) оказался у случайного леса.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По иным метрикам наилучший результат у метода ближайших соседей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Различия между метриками незначительны, поэтому сложно сказать какая модель лучше. Скорее всего, как и в предыдущем случае, ни одна модель не смогла выявить хоть какой-либо закономерности.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Прочность при растяжении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FDC39BE-1739-4E49-8D45-4603D817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32" y="1710194"/>
            <a:ext cx="5581650" cy="1400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48E192-157A-4BD0-801A-3A24E9B6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32" y="3509734"/>
            <a:ext cx="5460031" cy="25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4"/>
            <a:ext cx="5838899" cy="4241873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Результаты построенной архитектуры полносвязной нейронной сети оказались самыми низкими из имеющихся.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Модификация архитектуры, а именно: добавление регуляризации в виде </a:t>
            </a:r>
            <a:r>
              <a:rPr lang="ru-RU" sz="2000" dirty="0" err="1"/>
              <a:t>dropout</a:t>
            </a:r>
            <a:r>
              <a:rPr lang="ru-RU" sz="2000" dirty="0"/>
              <a:t>, увеличение/уменьшение числа слоев и нейронов в слоях, изменение шага обучения и функции активации практически никак не повлияло на результаты работы нейронной сети.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Возможно, проблема здесь ровно та же, что и в случае остальных моделей.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Полносвязная нейронная сеть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7994A2-BE2D-4B4F-B3F4-08CF1752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491" y="1254877"/>
            <a:ext cx="1076325" cy="6953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F9C27BA-DF41-4C58-BA3B-361A9502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78" y="2069786"/>
            <a:ext cx="5649238" cy="194677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, текст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9F9693D-43E5-4726-9ACA-5C4384AE1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92" y="4165482"/>
            <a:ext cx="5639880" cy="22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78" y="1337733"/>
            <a:ext cx="5810250" cy="5050974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Данное приложение позволяет пользователю вводить значения различных параметров, связанных с характеристиками материалов, используемых в производстве.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После ввода данных, они масштабируются и подаются на вход обученной модели машинного обучения, которая прогнозирует значение модуля упругости при растяжении материала.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Результат прогноза выводится пользователю в удобочитаемом формате.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Для прогноза используется сохраненная модель и веса полносвязной нейронной сети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6200" indent="0" algn="just">
              <a:buNone/>
            </a:pP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88FC476-9DB5-4AEA-8558-66F0E0AD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03" r="9439" b="-210"/>
          <a:stretch/>
        </p:blipFill>
        <p:spPr>
          <a:xfrm>
            <a:off x="6415979" y="1535577"/>
            <a:ext cx="5554337" cy="44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 is GitHub | IPro Training NL">
            <a:extLst>
              <a:ext uri="{FF2B5EF4-FFF2-40B4-BE49-F238E27FC236}">
                <a16:creationId xmlns:a16="http://schemas.microsoft.com/office/drawing/2014/main" id="{0C2A2FEA-34EF-482D-8656-910EAD14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1617133"/>
            <a:ext cx="6477530" cy="407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78" y="1921934"/>
            <a:ext cx="5810250" cy="3953934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Открытые репозитории на </a:t>
            </a:r>
            <a:r>
              <a:rPr lang="ru-RU" sz="2000" dirty="0" err="1"/>
              <a:t>GitHub</a:t>
            </a:r>
            <a:r>
              <a:rPr lang="ru-RU" sz="2000" dirty="0"/>
              <a:t> позволяют делиться кодом и материалами с другими людьми и сообществами.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Предоставляет возможность для демонстрации своих работ потенциальным работодателям или клиентам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Открытые репозитории помогают наладить контакты с другими разработчиками и участвовать в проектах с открытым исходным кодом.</a:t>
            </a:r>
          </a:p>
          <a:p>
            <a:pPr marL="76200" indent="0" algn="just">
              <a:buNone/>
            </a:pP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Репозиторий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Текст 2">
            <a:extLst>
              <a:ext uri="{FF2B5EF4-FFF2-40B4-BE49-F238E27FC236}">
                <a16:creationId xmlns:a16="http://schemas.microsoft.com/office/drawing/2014/main" id="{AF10EE53-5B70-437A-99B0-8B95139A5B7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553823"/>
            <a:ext cx="5603383" cy="600690"/>
          </a:xfrm>
        </p:spPr>
        <p:txBody>
          <a:bodyPr>
            <a:normAutofit/>
          </a:bodyPr>
          <a:lstStyle/>
          <a:p>
            <a:r>
              <a:rPr lang="en-US" sz="2600" b="1" dirty="0"/>
              <a:t>GitHub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32484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Отличия базальтопластиковой и стеклопластиковой арматуры">
            <a:extLst>
              <a:ext uri="{FF2B5EF4-FFF2-40B4-BE49-F238E27FC236}">
                <a16:creationId xmlns:a16="http://schemas.microsoft.com/office/drawing/2014/main" id="{A5FB3BB2-F4D7-49C5-A685-898C7C25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64394" y="2286141"/>
            <a:ext cx="5471872" cy="28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11" y="1304627"/>
            <a:ext cx="8088066" cy="4647440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 данной аналитической работе проведены этапы работы с данными, построены модели машинного обучения и нейронные сети для прогнозирования конечных свойств композиционных материалов.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Однако результаты не были удовлетворительными, что говорит о необходимости дополнительных знаний экспертов в области композитных материалов и увеличения объема доступных данных.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Выполнение работы позволило получить ценный опыт в работе с данными и создании приложений.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Работа вносит свой вклад в развитие науки о материалах и промышленности, а также демонстрирует возможности и перспективы применения машинного обучения и нейронных сетей для решения сложных задач прогнозирования свойств материалов.</a:t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AE0860F-004C-4B07-926F-9439EAEA083D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DE12E43F-975E-40AB-A72D-1362D3CC1E08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Заключение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059CCED2-FCAD-4810-ABE6-5E6FFD823ED4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9691BFDF-9E83-4233-AD96-ED8B8BF4753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2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E12E43F-975E-40AB-A72D-1362D3CC1E08}"/>
              </a:ext>
            </a:extLst>
          </p:cNvPr>
          <p:cNvSpPr/>
          <p:nvPr/>
        </p:nvSpPr>
        <p:spPr>
          <a:xfrm>
            <a:off x="2374900" y="2213428"/>
            <a:ext cx="7442200" cy="66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СПАСИБО ЗА ВНИМАНИЕ! </a:t>
            </a:r>
            <a:endParaRPr lang="ru-RU" sz="4000" spc="180" dirty="0">
              <a:latin typeface="ALS Sector Bold" pitchFamily="2" charset="0"/>
              <a:cs typeface="ALS Sector Bold" pitchFamily="2" charset="0"/>
            </a:endParaRPr>
          </a:p>
        </p:txBody>
      </p:sp>
      <p:sp>
        <p:nvSpPr>
          <p:cNvPr id="12" name="Текст 1">
            <a:extLst>
              <a:ext uri="{FF2B5EF4-FFF2-40B4-BE49-F238E27FC236}">
                <a16:creationId xmlns:a16="http://schemas.microsoft.com/office/drawing/2014/main" id="{1CC09CDF-6616-42FF-ADCE-00D61D87D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5409" y="2800427"/>
            <a:ext cx="6621182" cy="1890106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marL="76200" indent="0" algn="just">
              <a:buNone/>
            </a:pPr>
            <a:r>
              <a:rPr lang="ru-RU" sz="2000" b="1" dirty="0"/>
              <a:t>Data Science </a:t>
            </a:r>
            <a:r>
              <a:rPr lang="ru-RU" sz="2000" dirty="0"/>
              <a:t>- это искусство превращения данных в знания, мощь превращения информации в понимание, и волшебство превращения цифр в инновации</a:t>
            </a:r>
            <a:br>
              <a:rPr lang="ru-RU" sz="2000" dirty="0"/>
            </a:b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774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Задачи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160915" y="1298225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Изучить предметную область</a:t>
            </a:r>
            <a:endParaRPr lang="ru-RU" sz="1600" dirty="0">
              <a:latin typeface="Cera PRO" panose="00000500000000000000" pitchFamily="50" charset="0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1790990"/>
            <a:ext cx="450202" cy="371518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2308581"/>
            <a:ext cx="450202" cy="371518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2832725"/>
            <a:ext cx="450202" cy="371518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3363414"/>
            <a:ext cx="450202" cy="371518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1891980"/>
            <a:ext cx="360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2412935"/>
            <a:ext cx="353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2939795"/>
            <a:ext cx="353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3448696"/>
            <a:ext cx="3602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270863"/>
            <a:ext cx="450202" cy="371518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29578" y="1364114"/>
            <a:ext cx="3601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25;p4">
            <a:extLst>
              <a:ext uri="{FF2B5EF4-FFF2-40B4-BE49-F238E27FC236}">
                <a16:creationId xmlns:a16="http://schemas.microsoft.com/office/drawing/2014/main" id="{27FDEBA7-8890-4DCD-AE48-1DF5F35D712F}"/>
              </a:ext>
            </a:extLst>
          </p:cNvPr>
          <p:cNvSpPr/>
          <p:nvPr/>
        </p:nvSpPr>
        <p:spPr>
          <a:xfrm>
            <a:off x="1160914" y="181567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Провести разведочный анализ данных</a:t>
            </a:r>
            <a:endParaRPr lang="ru-RU" sz="1600" dirty="0">
              <a:latin typeface="Cera PRO" panose="00000500000000000000" pitchFamily="50" charset="0"/>
            </a:endParaRP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16F1D6B4-DF49-4221-AAD3-EC731761F8E7}"/>
              </a:ext>
            </a:extLst>
          </p:cNvPr>
          <p:cNvGrpSpPr/>
          <p:nvPr/>
        </p:nvGrpSpPr>
        <p:grpSpPr>
          <a:xfrm>
            <a:off x="565892" y="4396050"/>
            <a:ext cx="450202" cy="371518"/>
            <a:chOff x="623996" y="1592262"/>
            <a:chExt cx="333947" cy="508681"/>
          </a:xfrm>
        </p:grpSpPr>
        <p:cxnSp>
          <p:nvCxnSpPr>
            <p:cNvPr id="71" name="Google Shape;123;p4">
              <a:extLst>
                <a:ext uri="{FF2B5EF4-FFF2-40B4-BE49-F238E27FC236}">
                  <a16:creationId xmlns:a16="http://schemas.microsoft.com/office/drawing/2014/main" id="{BB75C067-7992-45DA-BCA5-B2584CF885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124;p4">
              <a:extLst>
                <a:ext uri="{FF2B5EF4-FFF2-40B4-BE49-F238E27FC236}">
                  <a16:creationId xmlns:a16="http://schemas.microsoft.com/office/drawing/2014/main" id="{D1D515F2-95B0-420B-979F-F69751DD01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126;p4">
              <a:extLst>
                <a:ext uri="{FF2B5EF4-FFF2-40B4-BE49-F238E27FC236}">
                  <a16:creationId xmlns:a16="http://schemas.microsoft.com/office/drawing/2014/main" id="{A7E56761-25EF-4355-8ABC-BA02354758E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D9D9A7CF-F3BC-4339-935D-41D1D32D95CB}"/>
              </a:ext>
            </a:extLst>
          </p:cNvPr>
          <p:cNvGrpSpPr/>
          <p:nvPr/>
        </p:nvGrpSpPr>
        <p:grpSpPr>
          <a:xfrm>
            <a:off x="565892" y="4913641"/>
            <a:ext cx="450202" cy="371518"/>
            <a:chOff x="623996" y="1592262"/>
            <a:chExt cx="333947" cy="508681"/>
          </a:xfrm>
        </p:grpSpPr>
        <p:cxnSp>
          <p:nvCxnSpPr>
            <p:cNvPr id="75" name="Google Shape;123;p4">
              <a:extLst>
                <a:ext uri="{FF2B5EF4-FFF2-40B4-BE49-F238E27FC236}">
                  <a16:creationId xmlns:a16="http://schemas.microsoft.com/office/drawing/2014/main" id="{814016F1-1DEA-47F5-99D7-6A37A87BD9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124;p4">
              <a:extLst>
                <a:ext uri="{FF2B5EF4-FFF2-40B4-BE49-F238E27FC236}">
                  <a16:creationId xmlns:a16="http://schemas.microsoft.com/office/drawing/2014/main" id="{69F0A8A4-BAA4-45C7-9379-1F8DDA197A6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126;p4">
              <a:extLst>
                <a:ext uri="{FF2B5EF4-FFF2-40B4-BE49-F238E27FC236}">
                  <a16:creationId xmlns:a16="http://schemas.microsoft.com/office/drawing/2014/main" id="{B916F92B-308D-4509-8F1D-F7733943A87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6284D3D-AA69-4735-B906-F0941EEAA0F5}"/>
              </a:ext>
            </a:extLst>
          </p:cNvPr>
          <p:cNvGrpSpPr/>
          <p:nvPr/>
        </p:nvGrpSpPr>
        <p:grpSpPr>
          <a:xfrm>
            <a:off x="567272" y="5437785"/>
            <a:ext cx="450202" cy="371518"/>
            <a:chOff x="623996" y="1592262"/>
            <a:chExt cx="333947" cy="508681"/>
          </a:xfrm>
        </p:grpSpPr>
        <p:cxnSp>
          <p:nvCxnSpPr>
            <p:cNvPr id="79" name="Google Shape;123;p4">
              <a:extLst>
                <a:ext uri="{FF2B5EF4-FFF2-40B4-BE49-F238E27FC236}">
                  <a16:creationId xmlns:a16="http://schemas.microsoft.com/office/drawing/2014/main" id="{F7BF9F55-FF51-481B-B537-371F40F7A94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124;p4">
              <a:extLst>
                <a:ext uri="{FF2B5EF4-FFF2-40B4-BE49-F238E27FC236}">
                  <a16:creationId xmlns:a16="http://schemas.microsoft.com/office/drawing/2014/main" id="{EFE36EE3-C05F-42DE-9DCF-3AD48B11462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26;p4">
              <a:extLst>
                <a:ext uri="{FF2B5EF4-FFF2-40B4-BE49-F238E27FC236}">
                  <a16:creationId xmlns:a16="http://schemas.microsoft.com/office/drawing/2014/main" id="{9E01AF78-0E1E-4CEC-A22A-D30FBA9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EFD8B5F1-E257-4F12-8815-A5FC715550B0}"/>
              </a:ext>
            </a:extLst>
          </p:cNvPr>
          <p:cNvGrpSpPr/>
          <p:nvPr/>
        </p:nvGrpSpPr>
        <p:grpSpPr>
          <a:xfrm>
            <a:off x="565892" y="5951850"/>
            <a:ext cx="450202" cy="371518"/>
            <a:chOff x="623996" y="1592262"/>
            <a:chExt cx="333947" cy="508681"/>
          </a:xfrm>
        </p:grpSpPr>
        <p:cxnSp>
          <p:nvCxnSpPr>
            <p:cNvPr id="83" name="Google Shape;123;p4">
              <a:extLst>
                <a:ext uri="{FF2B5EF4-FFF2-40B4-BE49-F238E27FC236}">
                  <a16:creationId xmlns:a16="http://schemas.microsoft.com/office/drawing/2014/main" id="{DED8112E-7497-4322-A610-CB44F3F8C39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124;p4">
              <a:extLst>
                <a:ext uri="{FF2B5EF4-FFF2-40B4-BE49-F238E27FC236}">
                  <a16:creationId xmlns:a16="http://schemas.microsoft.com/office/drawing/2014/main" id="{2F69CF42-E586-4BD2-8E01-95DC083C606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126;p4">
              <a:extLst>
                <a:ext uri="{FF2B5EF4-FFF2-40B4-BE49-F238E27FC236}">
                  <a16:creationId xmlns:a16="http://schemas.microsoft.com/office/drawing/2014/main" id="{42D9C510-36DF-434F-9EB6-69DAE9ED28F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6" name="Google Shape;127;p4">
            <a:extLst>
              <a:ext uri="{FF2B5EF4-FFF2-40B4-BE49-F238E27FC236}">
                <a16:creationId xmlns:a16="http://schemas.microsoft.com/office/drawing/2014/main" id="{BB5721AB-834F-4739-8F08-DCD289C0F2A6}"/>
              </a:ext>
            </a:extLst>
          </p:cNvPr>
          <p:cNvSpPr/>
          <p:nvPr/>
        </p:nvSpPr>
        <p:spPr>
          <a:xfrm>
            <a:off x="851047" y="4497040"/>
            <a:ext cx="360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7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27;p4">
            <a:extLst>
              <a:ext uri="{FF2B5EF4-FFF2-40B4-BE49-F238E27FC236}">
                <a16:creationId xmlns:a16="http://schemas.microsoft.com/office/drawing/2014/main" id="{D59BE69F-8E45-4D97-BB3E-B6C95542B50C}"/>
              </a:ext>
            </a:extLst>
          </p:cNvPr>
          <p:cNvSpPr/>
          <p:nvPr/>
        </p:nvSpPr>
        <p:spPr>
          <a:xfrm>
            <a:off x="851047" y="5005527"/>
            <a:ext cx="353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8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27;p4">
            <a:extLst>
              <a:ext uri="{FF2B5EF4-FFF2-40B4-BE49-F238E27FC236}">
                <a16:creationId xmlns:a16="http://schemas.microsoft.com/office/drawing/2014/main" id="{42E8C950-2E41-46DB-8FD9-D88A6552ADFC}"/>
              </a:ext>
            </a:extLst>
          </p:cNvPr>
          <p:cNvSpPr/>
          <p:nvPr/>
        </p:nvSpPr>
        <p:spPr>
          <a:xfrm>
            <a:off x="851047" y="5528231"/>
            <a:ext cx="353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9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27;p4">
            <a:extLst>
              <a:ext uri="{FF2B5EF4-FFF2-40B4-BE49-F238E27FC236}">
                <a16:creationId xmlns:a16="http://schemas.microsoft.com/office/drawing/2014/main" id="{690B0522-98E4-4A23-9735-48812374E6BE}"/>
              </a:ext>
            </a:extLst>
          </p:cNvPr>
          <p:cNvSpPr/>
          <p:nvPr/>
        </p:nvSpPr>
        <p:spPr>
          <a:xfrm>
            <a:off x="695466" y="6047163"/>
            <a:ext cx="5642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10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0B312592-B8E6-497B-A530-65D5D01657AC}"/>
              </a:ext>
            </a:extLst>
          </p:cNvPr>
          <p:cNvGrpSpPr/>
          <p:nvPr/>
        </p:nvGrpSpPr>
        <p:grpSpPr>
          <a:xfrm>
            <a:off x="565892" y="3875923"/>
            <a:ext cx="450202" cy="371518"/>
            <a:chOff x="623996" y="1592262"/>
            <a:chExt cx="333947" cy="508681"/>
          </a:xfrm>
        </p:grpSpPr>
        <p:cxnSp>
          <p:nvCxnSpPr>
            <p:cNvPr id="91" name="Google Shape;123;p4">
              <a:extLst>
                <a:ext uri="{FF2B5EF4-FFF2-40B4-BE49-F238E27FC236}">
                  <a16:creationId xmlns:a16="http://schemas.microsoft.com/office/drawing/2014/main" id="{A41409CB-F6F1-4DE7-91DC-7F89F321088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124;p4">
              <a:extLst>
                <a:ext uri="{FF2B5EF4-FFF2-40B4-BE49-F238E27FC236}">
                  <a16:creationId xmlns:a16="http://schemas.microsoft.com/office/drawing/2014/main" id="{E43973DE-EC74-4E4B-B105-AB38C05C3BC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126;p4">
              <a:extLst>
                <a:ext uri="{FF2B5EF4-FFF2-40B4-BE49-F238E27FC236}">
                  <a16:creationId xmlns:a16="http://schemas.microsoft.com/office/drawing/2014/main" id="{391EB173-C32A-4900-9402-3F562536355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127;p4">
            <a:extLst>
              <a:ext uri="{FF2B5EF4-FFF2-40B4-BE49-F238E27FC236}">
                <a16:creationId xmlns:a16="http://schemas.microsoft.com/office/drawing/2014/main" id="{384C7F08-AFAE-40F1-80F3-088153F203C1}"/>
              </a:ext>
            </a:extLst>
          </p:cNvPr>
          <p:cNvSpPr/>
          <p:nvPr/>
        </p:nvSpPr>
        <p:spPr>
          <a:xfrm>
            <a:off x="843932" y="3964064"/>
            <a:ext cx="3602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6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E73A1ECA-A45C-406D-B475-43AE9290ABC6}"/>
              </a:ext>
            </a:extLst>
          </p:cNvPr>
          <p:cNvGrpSpPr/>
          <p:nvPr/>
        </p:nvGrpSpPr>
        <p:grpSpPr>
          <a:xfrm>
            <a:off x="565892" y="6449078"/>
            <a:ext cx="450202" cy="371518"/>
            <a:chOff x="623996" y="1592262"/>
            <a:chExt cx="333947" cy="508681"/>
          </a:xfrm>
        </p:grpSpPr>
        <p:cxnSp>
          <p:nvCxnSpPr>
            <p:cNvPr id="97" name="Google Shape;123;p4">
              <a:extLst>
                <a:ext uri="{FF2B5EF4-FFF2-40B4-BE49-F238E27FC236}">
                  <a16:creationId xmlns:a16="http://schemas.microsoft.com/office/drawing/2014/main" id="{A7698E07-5C4A-40FD-AD92-FD1CA4335F2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124;p4">
              <a:extLst>
                <a:ext uri="{FF2B5EF4-FFF2-40B4-BE49-F238E27FC236}">
                  <a16:creationId xmlns:a16="http://schemas.microsoft.com/office/drawing/2014/main" id="{73F5E113-92AC-47E2-B7D7-4DD9307E26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26;p4">
              <a:extLst>
                <a:ext uri="{FF2B5EF4-FFF2-40B4-BE49-F238E27FC236}">
                  <a16:creationId xmlns:a16="http://schemas.microsoft.com/office/drawing/2014/main" id="{4A1E90FE-D282-4EE9-9EAB-A4946A4B164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" name="Google Shape;127;p4">
            <a:extLst>
              <a:ext uri="{FF2B5EF4-FFF2-40B4-BE49-F238E27FC236}">
                <a16:creationId xmlns:a16="http://schemas.microsoft.com/office/drawing/2014/main" id="{61A6B758-27FF-4451-8A7E-2AAF33CEE322}"/>
              </a:ext>
            </a:extLst>
          </p:cNvPr>
          <p:cNvSpPr/>
          <p:nvPr/>
        </p:nvSpPr>
        <p:spPr>
          <a:xfrm>
            <a:off x="695466" y="6544391"/>
            <a:ext cx="5642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11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25;p4">
            <a:extLst>
              <a:ext uri="{FF2B5EF4-FFF2-40B4-BE49-F238E27FC236}">
                <a16:creationId xmlns:a16="http://schemas.microsoft.com/office/drawing/2014/main" id="{1E6C4623-79D8-4E20-B277-65C6754EEB5A}"/>
              </a:ext>
            </a:extLst>
          </p:cNvPr>
          <p:cNvSpPr/>
          <p:nvPr/>
        </p:nvSpPr>
        <p:spPr>
          <a:xfrm>
            <a:off x="1160913" y="2322463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Разделить данные на тренировочную и тестовую выборки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2" name="Google Shape;125;p4">
            <a:extLst>
              <a:ext uri="{FF2B5EF4-FFF2-40B4-BE49-F238E27FC236}">
                <a16:creationId xmlns:a16="http://schemas.microsoft.com/office/drawing/2014/main" id="{4CFE9065-5F62-49CA-851B-6CC830F46F6C}"/>
              </a:ext>
            </a:extLst>
          </p:cNvPr>
          <p:cNvSpPr/>
          <p:nvPr/>
        </p:nvSpPr>
        <p:spPr>
          <a:xfrm>
            <a:off x="1160912" y="285165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Выполнить препроцессинг (предобработку)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3" name="Google Shape;125;p4">
            <a:extLst>
              <a:ext uri="{FF2B5EF4-FFF2-40B4-BE49-F238E27FC236}">
                <a16:creationId xmlns:a16="http://schemas.microsoft.com/office/drawing/2014/main" id="{E96B2383-7070-42CE-A465-AB91554459DE}"/>
              </a:ext>
            </a:extLst>
          </p:cNvPr>
          <p:cNvSpPr/>
          <p:nvPr/>
        </p:nvSpPr>
        <p:spPr>
          <a:xfrm>
            <a:off x="1160911" y="337836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Выбрать базовую модель и модели для подбора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4" name="Google Shape;125;p4">
            <a:extLst>
              <a:ext uri="{FF2B5EF4-FFF2-40B4-BE49-F238E27FC236}">
                <a16:creationId xmlns:a16="http://schemas.microsoft.com/office/drawing/2014/main" id="{77217A6E-808C-4723-8B9C-F4E6275B31CC}"/>
              </a:ext>
            </a:extLst>
          </p:cNvPr>
          <p:cNvSpPr/>
          <p:nvPr/>
        </p:nvSpPr>
        <p:spPr>
          <a:xfrm>
            <a:off x="1160911" y="388972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модели с гиперпараметрами по умолчанию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5" name="Google Shape;125;p4">
            <a:extLst>
              <a:ext uri="{FF2B5EF4-FFF2-40B4-BE49-F238E27FC236}">
                <a16:creationId xmlns:a16="http://schemas.microsoft.com/office/drawing/2014/main" id="{BC6BC86C-37E3-4469-8B94-BA26F40A0143}"/>
              </a:ext>
            </a:extLst>
          </p:cNvPr>
          <p:cNvSpPr/>
          <p:nvPr/>
        </p:nvSpPr>
        <p:spPr>
          <a:xfrm>
            <a:off x="1160910" y="4412552"/>
            <a:ext cx="101382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Подобрать гиперпараметры с помощью с помощью поиска по сетке с перекрестной проверкой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6" name="Google Shape;125;p4">
            <a:extLst>
              <a:ext uri="{FF2B5EF4-FFF2-40B4-BE49-F238E27FC236}">
                <a16:creationId xmlns:a16="http://schemas.microsoft.com/office/drawing/2014/main" id="{310AE9EA-0233-40CB-9E01-09F4913DD7D3}"/>
              </a:ext>
            </a:extLst>
          </p:cNvPr>
          <p:cNvSpPr/>
          <p:nvPr/>
        </p:nvSpPr>
        <p:spPr>
          <a:xfrm>
            <a:off x="1160909" y="4937311"/>
            <a:ext cx="75512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модели после подбора гиперпараметров и выбрать лучшую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7" name="Google Shape;125;p4">
            <a:extLst>
              <a:ext uri="{FF2B5EF4-FFF2-40B4-BE49-F238E27FC236}">
                <a16:creationId xmlns:a16="http://schemas.microsoft.com/office/drawing/2014/main" id="{186EAB55-A8EA-4567-94B8-6D62ECC20C45}"/>
              </a:ext>
            </a:extLst>
          </p:cNvPr>
          <p:cNvSpPr/>
          <p:nvPr/>
        </p:nvSpPr>
        <p:spPr>
          <a:xfrm>
            <a:off x="1160909" y="5454287"/>
            <a:ext cx="779820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качество лучшей и базовой моделей на тестовой выборке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8" name="Google Shape;125;p4">
            <a:extLst>
              <a:ext uri="{FF2B5EF4-FFF2-40B4-BE49-F238E27FC236}">
                <a16:creationId xmlns:a16="http://schemas.microsoft.com/office/drawing/2014/main" id="{11A2EC96-865A-4372-B472-B6C8242DB177}"/>
              </a:ext>
            </a:extLst>
          </p:cNvPr>
          <p:cNvSpPr/>
          <p:nvPr/>
        </p:nvSpPr>
        <p:spPr>
          <a:xfrm>
            <a:off x="1160909" y="5971263"/>
            <a:ext cx="81120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качество лучшей модели на тренировочной и тестовой выборке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9" name="Google Shape;125;p4">
            <a:extLst>
              <a:ext uri="{FF2B5EF4-FFF2-40B4-BE49-F238E27FC236}">
                <a16:creationId xmlns:a16="http://schemas.microsoft.com/office/drawing/2014/main" id="{6CB8A43D-E2CE-4F75-8AD0-F929D0589AD3}"/>
              </a:ext>
            </a:extLst>
          </p:cNvPr>
          <p:cNvSpPr/>
          <p:nvPr/>
        </p:nvSpPr>
        <p:spPr>
          <a:xfrm>
            <a:off x="1151211" y="643668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Разработать приложение</a:t>
            </a:r>
            <a:endParaRPr lang="ru-RU" sz="1600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50" y="1935879"/>
            <a:ext cx="4895849" cy="4352701"/>
          </a:xfrm>
        </p:spPr>
        <p:txBody>
          <a:bodyPr>
            <a:normAutofit fontScale="92500" lnSpcReduction="20000"/>
          </a:bodyPr>
          <a:lstStyle/>
          <a:p>
            <a:pPr marL="76200" indent="0" algn="just">
              <a:buNone/>
            </a:pPr>
            <a:r>
              <a:rPr lang="en-US" sz="2200" u="sng" dirty="0"/>
              <a:t>13 </a:t>
            </a:r>
            <a:r>
              <a:rPr lang="ru-RU" sz="2200" u="sng" dirty="0"/>
              <a:t>переменных</a:t>
            </a:r>
            <a:r>
              <a:rPr lang="ru-RU" sz="2200" dirty="0"/>
              <a:t>, из них: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12 входных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1 выходная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Объем выборки </a:t>
            </a:r>
            <a:r>
              <a:rPr lang="ru-RU" sz="2400" dirty="0"/>
              <a:t>состоит из</a:t>
            </a:r>
            <a:br>
              <a:rPr lang="ru-RU" sz="2400" dirty="0"/>
            </a:br>
            <a:r>
              <a:rPr lang="en-US" sz="2400" dirty="0"/>
              <a:t>1023 </a:t>
            </a:r>
            <a:r>
              <a:rPr lang="ru-RU" sz="2400" dirty="0"/>
              <a:t>строк</a:t>
            </a:r>
            <a:r>
              <a:rPr lang="en-US" sz="2400" dirty="0"/>
              <a:t>, что является достаточным для обучения модели машинного обучения с учителем.</a:t>
            </a:r>
            <a:endParaRPr lang="ru-R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Все столбцы имеют тип данных float64, кроме столбца </a:t>
            </a:r>
            <a:r>
              <a:rPr lang="ru-RU" sz="2400" dirty="0"/>
              <a:t>«</a:t>
            </a:r>
            <a:r>
              <a:rPr lang="en-US" sz="2400" dirty="0"/>
              <a:t>Угол нашивки</a:t>
            </a:r>
            <a:r>
              <a:rPr lang="ru-RU" sz="2400" dirty="0"/>
              <a:t>»</a:t>
            </a:r>
            <a:r>
              <a:rPr lang="en-US" sz="2400" dirty="0"/>
              <a:t>, который имеет тип данных int64. </a:t>
            </a:r>
            <a:endParaRPr lang="ru-R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Пропуски в данных отсутствуют.</a:t>
            </a: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en-US" sz="2600" dirty="0"/>
              <a:t>Dataset</a:t>
            </a:r>
            <a:r>
              <a:rPr lang="ru-RU" sz="2600" dirty="0"/>
              <a:t> содержит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8" y="469293"/>
            <a:ext cx="5425789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63EFACA-35DF-467A-BAD0-D9C4588B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" t="131" r="-2404" b="27841"/>
          <a:stretch/>
        </p:blipFill>
        <p:spPr>
          <a:xfrm>
            <a:off x="5443641" y="1638300"/>
            <a:ext cx="6748359" cy="49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8" y="1414996"/>
            <a:ext cx="11686399" cy="88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Гистограммы всех признаков за исключением одного имеют нормальное распределение.  Количество выбросов невелико. 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5334770" cy="666000"/>
            <a:chOff x="1476753" y="3499669"/>
            <a:chExt cx="7212769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721276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4005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 descr="Изображение выглядит как шаблон, Симметр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C295962-3442-4FCD-A447-536466AFA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33" b="15727"/>
          <a:stretch/>
        </p:blipFill>
        <p:spPr>
          <a:xfrm>
            <a:off x="6876437" y="1977890"/>
            <a:ext cx="4052239" cy="4593788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  <p:pic>
        <p:nvPicPr>
          <p:cNvPr id="12" name="Рисунок 11" descr="Изображение выглядит как шаблон, Симметр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64D6DC-311F-4ECB-AE29-077BAA0D0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6" b="61667"/>
          <a:stretch/>
        </p:blipFill>
        <p:spPr>
          <a:xfrm>
            <a:off x="938903" y="2502868"/>
            <a:ext cx="4052239" cy="384175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" y="1580886"/>
            <a:ext cx="5264150" cy="4807821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Уменьшает влияние выбросов на масштабирование данных, так как он использует минимальное и максимальное значение вместо среднего и стандартного отклонения.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Подходит для данных с не нормальным распределением или с неизвестным распределением.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Может улучшить производительность некоторых алгоритмов машинного обучения, которые чувствительны к разным масштабам признаков, таких как k-ближайших соседей, нейронные сети или градиентный </a:t>
            </a:r>
            <a:r>
              <a:rPr lang="ru-RU" sz="2200" dirty="0" err="1"/>
              <a:t>бустинг</a:t>
            </a:r>
            <a:r>
              <a:rPr lang="ru-RU" sz="2200" dirty="0"/>
              <a:t>.</a:t>
            </a:r>
            <a:br>
              <a:rPr lang="ru-RU" sz="2200" dirty="0"/>
            </a:b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en-US" sz="2600" dirty="0" err="1"/>
              <a:t>MinMaxScaler</a:t>
            </a:r>
            <a:endParaRPr lang="en-US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24892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Нормализация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Объект 3">
            <a:extLst>
              <a:ext uri="{FF2B5EF4-FFF2-40B4-BE49-F238E27FC236}">
                <a16:creationId xmlns:a16="http://schemas.microsoft.com/office/drawing/2014/main" id="{D3E4792C-2686-4B33-866D-92198B92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19" y="1429614"/>
            <a:ext cx="5264150" cy="259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09972E-E6D6-44B6-BA74-84952932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19" y="4091976"/>
            <a:ext cx="5264150" cy="25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10" y="3276600"/>
            <a:ext cx="6409457" cy="280246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-1 указывает на идеальную отрицательную линейную зависимость между переменными.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1 означает идеальную положительную линейную зависимость.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0 указывает на отсутствие линейной зависимости между переменными.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В данном случае карта корреляции указывает на отсутствие линейной зависимости между всеми признаками, однако это не указывает на отсутствие корреляции в целом.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8" y="1333690"/>
            <a:ext cx="3376650" cy="600690"/>
          </a:xfrm>
        </p:spPr>
        <p:txBody>
          <a:bodyPr>
            <a:normAutofit/>
          </a:bodyPr>
          <a:lstStyle/>
          <a:p>
            <a:r>
              <a:rPr lang="en-US" sz="2800" u="sng" dirty="0">
                <a:ea typeface="+mn-lt"/>
                <a:cs typeface="+mn-lt"/>
              </a:rPr>
              <a:t>Карта корреляций</a:t>
            </a:r>
            <a:endParaRPr lang="ru-RU" sz="2600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54257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217E2F9F-C735-4DBC-AF25-3DBD3AA0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57" y="1321708"/>
            <a:ext cx="5032626" cy="5249970"/>
          </a:xfrm>
          <a:prstGeom prst="rect">
            <a:avLst/>
          </a:prstGeom>
        </p:spPr>
      </p:pic>
      <p:sp>
        <p:nvSpPr>
          <p:cNvPr id="14" name="Текст 1">
            <a:extLst>
              <a:ext uri="{FF2B5EF4-FFF2-40B4-BE49-F238E27FC236}">
                <a16:creationId xmlns:a16="http://schemas.microsoft.com/office/drawing/2014/main" id="{51C5CC04-5BCB-4816-BB0B-085297B6FD0D}"/>
              </a:ext>
            </a:extLst>
          </p:cNvPr>
          <p:cNvSpPr txBox="1">
            <a:spLocks/>
          </p:cNvSpPr>
          <p:nvPr/>
        </p:nvSpPr>
        <p:spPr>
          <a:xfrm>
            <a:off x="395133" y="1548251"/>
            <a:ext cx="6551024" cy="166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spcAft>
                <a:spcPts val="600"/>
              </a:spcAft>
              <a:buNone/>
            </a:pPr>
            <a:r>
              <a:rPr lang="ru-RU" sz="1800" dirty="0">
                <a:ea typeface="+mn-lt"/>
                <a:cs typeface="+mn-lt"/>
              </a:rPr>
              <a:t>                                                        - это визуальное представление, демонстрирующее взаимосвязи между различными переменными в наборе данных. Она отображает коэффициенты корреляции между всеми парами переменных, позволяя легко выявить и проанализировать степень их взаимосвязи.</a:t>
            </a:r>
            <a:endParaRPr lang="ru-RU" sz="1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29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10" y="3276600"/>
            <a:ext cx="6565347" cy="280246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-1 указывает на идеальную отрицательную линейную зависимость между переменными.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1 означает идеальную положительную линейную зависимость.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0 указывает на отсутствие линейной зависимости между переменными.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В данном случае карта корреляции указывает на отсутствие линейной зависимости между всеми признаками, однако это не указывает на </a:t>
            </a:r>
            <a:r>
              <a:rPr lang="ru-RU" sz="1800" dirty="0" err="1"/>
              <a:t>отстутствие</a:t>
            </a:r>
            <a:r>
              <a:rPr lang="ru-RU" sz="1800" dirty="0"/>
              <a:t> корреляции в целом.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8" y="1333690"/>
            <a:ext cx="4968382" cy="600690"/>
          </a:xfrm>
        </p:spPr>
        <p:txBody>
          <a:bodyPr>
            <a:noAutofit/>
          </a:bodyPr>
          <a:lstStyle/>
          <a:p>
            <a:r>
              <a:rPr lang="ru-RU" sz="2800" u="sng" dirty="0">
                <a:ea typeface="+mn-lt"/>
                <a:cs typeface="+mn-lt"/>
              </a:rPr>
              <a:t>Попарный график рассеяния</a:t>
            </a:r>
            <a:endParaRPr lang="ru-RU" sz="2800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07267" y="469293"/>
            <a:ext cx="5461000" cy="666000"/>
            <a:chOff x="1420453" y="3499669"/>
            <a:chExt cx="473084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20453" y="3499669"/>
              <a:ext cx="473084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Попарный график рассеяния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Текст 1">
            <a:extLst>
              <a:ext uri="{FF2B5EF4-FFF2-40B4-BE49-F238E27FC236}">
                <a16:creationId xmlns:a16="http://schemas.microsoft.com/office/drawing/2014/main" id="{51C5CC04-5BCB-4816-BB0B-085297B6FD0D}"/>
              </a:ext>
            </a:extLst>
          </p:cNvPr>
          <p:cNvSpPr txBox="1">
            <a:spLocks/>
          </p:cNvSpPr>
          <p:nvPr/>
        </p:nvSpPr>
        <p:spPr>
          <a:xfrm>
            <a:off x="376457" y="1490277"/>
            <a:ext cx="6551024" cy="166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spcAft>
                <a:spcPts val="600"/>
              </a:spcAft>
              <a:buNone/>
            </a:pPr>
            <a:r>
              <a:rPr lang="ru-RU" sz="1800" dirty="0">
                <a:ea typeface="+mn-lt"/>
                <a:cs typeface="+mn-lt"/>
              </a:rPr>
              <a:t>                                                                                       - это визуальное представление, позволяющее исследовать взаимосвязи между различными переменными в наборе данных. Он отображает точки данных для каждой пары переменных, что помогает выявить возможные закономерности и зависимости.</a:t>
            </a:r>
            <a:endParaRPr lang="ru-RU" sz="18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Рисунок 14" descr="Изображение выглядит как шаблон, Симметрия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7998B5B-3A74-4359-84CF-C9257453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810" y="1549544"/>
            <a:ext cx="4588790" cy="45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07267" y="469293"/>
            <a:ext cx="6333066" cy="666000"/>
            <a:chOff x="1420453" y="3499669"/>
            <a:chExt cx="473084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20453" y="3499669"/>
              <a:ext cx="473084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Сравнение используемых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1B5A8F36-80D4-479B-B9EF-B934A14C8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57342"/>
              </p:ext>
            </p:extLst>
          </p:nvPr>
        </p:nvGraphicFramePr>
        <p:xfrm>
          <a:off x="558782" y="1337567"/>
          <a:ext cx="11277618" cy="537173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87682">
                  <a:extLst>
                    <a:ext uri="{9D8B030D-6E8A-4147-A177-3AD203B41FA5}">
                      <a16:colId xmlns:a16="http://schemas.microsoft.com/office/drawing/2014/main" val="1797206321"/>
                    </a:ext>
                  </a:extLst>
                </a:gridCol>
                <a:gridCol w="4271845">
                  <a:extLst>
                    <a:ext uri="{9D8B030D-6E8A-4147-A177-3AD203B41FA5}">
                      <a16:colId xmlns:a16="http://schemas.microsoft.com/office/drawing/2014/main" val="1133658330"/>
                    </a:ext>
                  </a:extLst>
                </a:gridCol>
                <a:gridCol w="4818091">
                  <a:extLst>
                    <a:ext uri="{9D8B030D-6E8A-4147-A177-3AD203B41FA5}">
                      <a16:colId xmlns:a16="http://schemas.microsoft.com/office/drawing/2014/main" val="1099222663"/>
                    </a:ext>
                  </a:extLst>
                </a:gridCol>
              </a:tblGrid>
              <a:tr h="34413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Преимущества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268581"/>
                  </a:ext>
                </a:extLst>
              </a:tr>
              <a:tr h="6868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Полиномиальная регрессия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Простота реализации и интерпретации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Высокая скорость обучения и прогнозирования.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небольшим количеством наблюдений</a:t>
                      </a:r>
                      <a:endParaRPr lang="ru-RU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Чувствительность к выбросам.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учитывает взаимодействия между признаками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65130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Метод опорных векторов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большим количеством признаков.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Р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большими наборами данных.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шумом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55786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Случайный лес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большим количеством признаков.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Р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Может переобучаться если данных с </a:t>
                      </a:r>
                      <a:r>
                        <a:rPr lang="ru-RU" sz="1200" kern="1200" dirty="0" err="1">
                          <a:solidFill>
                            <a:srgbClr val="000000"/>
                          </a:solidFill>
                          <a:effectLst/>
                        </a:rPr>
                        <a:t>шумомю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Медленный при обучении на больших наборах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982900"/>
                  </a:ext>
                </a:extLst>
              </a:tr>
              <a:tr h="868075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CatBoost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Легко интерпретируется. Предоставляет понятные правила и объяснения предсказаний благодаря поддержке категориальных переменных и встроенной обработке признаков.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Склонен к переобучению. Несмотря на регуляризацию и усовершенствованные методы, может ухудшать качество на тестовых данных, если параметры модели не настроены оптимально.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353953"/>
                  </a:ext>
                </a:extLst>
              </a:tr>
              <a:tr h="844699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XGBoost</a:t>
                      </a:r>
                      <a:endParaRPr lang="ru-RU" sz="1200" kern="12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Эффективен и гибок. Использует градиентный </a:t>
                      </a:r>
                      <a:r>
                        <a:rPr lang="ru-RU" sz="120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</a:rPr>
                        <a:t>бустинг</a:t>
                      </a: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 для создания мощных ансамблей моделей, хорошо справляется с различными типами данных и обладает высокой производительностью.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Склонен к переобучению. Хотя имеет встроенные механизмы для борьбы с переобучением, может показывать плохие результаты на новых данных, если не настроены параметры регуляризации.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1966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К-</a:t>
                      </a:r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ближайщих</a:t>
                      </a:r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 соседей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Решает задачи классификации и регрессии.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Медленный при обучении на больших наборах данных.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Необходимость подбирать оптимальное 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274327"/>
                  </a:ext>
                </a:extLst>
              </a:tr>
              <a:tr h="122012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Многослойный перцептрон 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Гибкость и мощность. Полносвязные нейронные сети могут моделировать сложные нелинейные зависимости благодаря множеству слоев и нейронов, что позволяет эффективно работать с различными типами данных и задачами.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Риск переобучения. Из-за большого количества параметров и способности к детализированному подгонке данных </a:t>
                      </a:r>
                      <a:r>
                        <a:rPr lang="ru-RU" sz="120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</a:rPr>
                        <a:t>полносвязные</a:t>
                      </a: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 сети склонны к переобучению, что может негативно сказаться на их производительности на новых, не виденных данных, если не применяется надлежащая регуляризация и техники предотвращения переобучения.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2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4"/>
            <a:ext cx="5838899" cy="4807821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Судя по метрикам, наилучший результат оказался у модели полиномиальной регрессии с L-1 регуляризацией. L1-регуляризация, по всей видимости, считает все признаки несущественными.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Данная модель выдает одно и то же значение для каждого случая. По всей видимости, попытки иных моделей подстроиться под неверно выученные ими правила могут дать в основном отрицательные результаты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Недостаточная корреляция признаков с целевой переменной или недостаточная информативность выбранных признаков могут быть причинами таких результатов.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Модуль упругости при растяжении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A9470C2-15E6-489F-97A2-6637228F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75" y="1934380"/>
            <a:ext cx="5581650" cy="14001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аграмма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D6B7E275-1F7D-44D0-82B3-C0831AF2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60" y="3823304"/>
            <a:ext cx="5598265" cy="23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1296</TotalTime>
  <Words>1184</Words>
  <Application>Microsoft Office PowerPoint</Application>
  <PresentationFormat>Широкоэкранный</PresentationFormat>
  <Paragraphs>138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Noto Sans Symbols</vt:lpstr>
      <vt:lpstr>ALS Sector Bold</vt:lpstr>
      <vt:lpstr>ALS Sector Regular</vt:lpstr>
      <vt:lpstr>Roboto Black</vt:lpstr>
      <vt:lpstr>Open Sans</vt:lpstr>
      <vt:lpstr>Cera PRO</vt:lpstr>
      <vt:lpstr>Calibri</vt:lpstr>
      <vt:lpstr>Arial</vt:lpstr>
      <vt:lpstr>If,kjyVUNE_28012021</vt:lpstr>
      <vt:lpstr>Прогнозирование конечных свойств новых материалов (композиционных материалов).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Шевардаев Максим Александрович</cp:lastModifiedBy>
  <cp:revision>114</cp:revision>
  <dcterms:created xsi:type="dcterms:W3CDTF">2021-02-24T09:03:25Z</dcterms:created>
  <dcterms:modified xsi:type="dcterms:W3CDTF">2024-12-23T16:07:40Z</dcterms:modified>
</cp:coreProperties>
</file>